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1" r:id="rId2"/>
    <p:sldId id="264" r:id="rId3"/>
    <p:sldId id="265" r:id="rId4"/>
    <p:sldId id="273" r:id="rId5"/>
    <p:sldId id="267" r:id="rId6"/>
    <p:sldId id="268" r:id="rId7"/>
    <p:sldId id="269" r:id="rId8"/>
    <p:sldId id="270" r:id="rId9"/>
    <p:sldId id="283" r:id="rId10"/>
    <p:sldId id="284" r:id="rId11"/>
    <p:sldId id="286" r:id="rId12"/>
    <p:sldId id="293" r:id="rId13"/>
    <p:sldId id="287" r:id="rId14"/>
    <p:sldId id="290" r:id="rId15"/>
    <p:sldId id="291" r:id="rId16"/>
    <p:sldId id="292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9900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FFB0D-2D78-48D5-A273-79827B43E7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7061E-53C4-478D-9A64-10A41C811CA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2400" b="1" dirty="0">
              <a:solidFill>
                <a:srgbClr val="000099"/>
              </a:solidFill>
            </a:rPr>
            <a:t>Мнемоквадраты</a:t>
          </a:r>
        </a:p>
      </dgm:t>
    </dgm:pt>
    <dgm:pt modelId="{B03EF260-8119-4535-A9B6-014E2CC81B16}" type="parTrans" cxnId="{BB1C7FBB-6CDF-44BA-8AFE-F072B872FCB2}">
      <dgm:prSet/>
      <dgm:spPr/>
      <dgm:t>
        <a:bodyPr/>
        <a:lstStyle/>
        <a:p>
          <a:endParaRPr lang="ru-RU"/>
        </a:p>
      </dgm:t>
    </dgm:pt>
    <dgm:pt modelId="{15EDAA77-82D6-467C-A5E7-35DF65DD5BE9}" type="sibTrans" cxnId="{BB1C7FBB-6CDF-44BA-8AFE-F072B872FCB2}">
      <dgm:prSet/>
      <dgm:spPr/>
      <dgm:t>
        <a:bodyPr/>
        <a:lstStyle/>
        <a:p>
          <a:endParaRPr lang="ru-RU"/>
        </a:p>
      </dgm:t>
    </dgm:pt>
    <dgm:pt modelId="{1B41C108-3592-467C-B0A3-9D12F3382A1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2400" b="1" dirty="0">
              <a:solidFill>
                <a:srgbClr val="000099"/>
              </a:solidFill>
            </a:rPr>
            <a:t>Мнемодорожка</a:t>
          </a:r>
        </a:p>
      </dgm:t>
    </dgm:pt>
    <dgm:pt modelId="{1D2D8A4A-9864-49D0-BEA3-4FFBFF7E2A8D}" type="parTrans" cxnId="{BA3F5308-3C99-45A1-8B48-880545670DC3}">
      <dgm:prSet/>
      <dgm:spPr/>
      <dgm:t>
        <a:bodyPr/>
        <a:lstStyle/>
        <a:p>
          <a:endParaRPr lang="ru-RU"/>
        </a:p>
      </dgm:t>
    </dgm:pt>
    <dgm:pt modelId="{923BC790-F9B6-4B05-A6B3-488485A08774}" type="sibTrans" cxnId="{BA3F5308-3C99-45A1-8B48-880545670DC3}">
      <dgm:prSet/>
      <dgm:spPr/>
      <dgm:t>
        <a:bodyPr/>
        <a:lstStyle/>
        <a:p>
          <a:endParaRPr lang="ru-RU"/>
        </a:p>
      </dgm:t>
    </dgm:pt>
    <dgm:pt modelId="{07069FD0-5F5D-4C64-A5E8-A305FA23A72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2400" b="1" dirty="0">
              <a:solidFill>
                <a:srgbClr val="000099"/>
              </a:solidFill>
            </a:rPr>
            <a:t>Мнемотаблицы </a:t>
          </a:r>
        </a:p>
        <a:p>
          <a:pPr algn="ctr"/>
          <a:r>
            <a:rPr lang="ru-RU" sz="1800" b="1" dirty="0">
              <a:solidFill>
                <a:srgbClr val="000099"/>
              </a:solidFill>
            </a:rPr>
            <a:t>(для стихов, загадок, сказок, рассказов)</a:t>
          </a:r>
        </a:p>
      </dgm:t>
    </dgm:pt>
    <dgm:pt modelId="{70D81624-66B7-4475-B8B0-CAADAD659E04}" type="parTrans" cxnId="{EDBBF671-E925-4AB9-953D-D682E8CAEDC7}">
      <dgm:prSet/>
      <dgm:spPr/>
      <dgm:t>
        <a:bodyPr/>
        <a:lstStyle/>
        <a:p>
          <a:endParaRPr lang="ru-RU"/>
        </a:p>
      </dgm:t>
    </dgm:pt>
    <dgm:pt modelId="{8AF00B30-E5B0-4196-BD85-F2191D710941}" type="sibTrans" cxnId="{EDBBF671-E925-4AB9-953D-D682E8CAEDC7}">
      <dgm:prSet/>
      <dgm:spPr/>
      <dgm:t>
        <a:bodyPr/>
        <a:lstStyle/>
        <a:p>
          <a:endParaRPr lang="ru-RU"/>
        </a:p>
      </dgm:t>
    </dgm:pt>
    <dgm:pt modelId="{4F4AB8B7-826C-466A-BBC4-2CAF45A68A14}" type="pres">
      <dgm:prSet presAssocID="{8A3FFB0D-2D78-48D5-A273-79827B43E760}" presName="Name0" presStyleCnt="0">
        <dgm:presLayoutVars>
          <dgm:chMax val="7"/>
          <dgm:chPref val="7"/>
          <dgm:dir/>
        </dgm:presLayoutVars>
      </dgm:prSet>
      <dgm:spPr/>
    </dgm:pt>
    <dgm:pt modelId="{8CAFCEA0-3E94-410F-A33B-4DA423B42619}" type="pres">
      <dgm:prSet presAssocID="{8A3FFB0D-2D78-48D5-A273-79827B43E760}" presName="Name1" presStyleCnt="0"/>
      <dgm:spPr/>
    </dgm:pt>
    <dgm:pt modelId="{73AEDDC4-A345-40F0-A211-AD5F57F8DF2F}" type="pres">
      <dgm:prSet presAssocID="{8A3FFB0D-2D78-48D5-A273-79827B43E760}" presName="cycle" presStyleCnt="0"/>
      <dgm:spPr/>
    </dgm:pt>
    <dgm:pt modelId="{38AD2059-2C53-4DD7-9C6B-67F494D05135}" type="pres">
      <dgm:prSet presAssocID="{8A3FFB0D-2D78-48D5-A273-79827B43E760}" presName="srcNode" presStyleLbl="node1" presStyleIdx="0" presStyleCnt="3"/>
      <dgm:spPr/>
    </dgm:pt>
    <dgm:pt modelId="{FA775BB7-DA89-4E78-B5D8-7E018431D3C1}" type="pres">
      <dgm:prSet presAssocID="{8A3FFB0D-2D78-48D5-A273-79827B43E760}" presName="conn" presStyleLbl="parChTrans1D2" presStyleIdx="0" presStyleCnt="1"/>
      <dgm:spPr/>
    </dgm:pt>
    <dgm:pt modelId="{DF5B5114-03B2-4D16-AAB1-09A19B251EAC}" type="pres">
      <dgm:prSet presAssocID="{8A3FFB0D-2D78-48D5-A273-79827B43E760}" presName="extraNode" presStyleLbl="node1" presStyleIdx="0" presStyleCnt="3"/>
      <dgm:spPr/>
    </dgm:pt>
    <dgm:pt modelId="{4631B33B-A388-4C2C-9F3A-A4A99B60FCF2}" type="pres">
      <dgm:prSet presAssocID="{8A3FFB0D-2D78-48D5-A273-79827B43E760}" presName="dstNode" presStyleLbl="node1" presStyleIdx="0" presStyleCnt="3"/>
      <dgm:spPr/>
    </dgm:pt>
    <dgm:pt modelId="{801D0820-35D1-4C0C-948C-471B428193FB}" type="pres">
      <dgm:prSet presAssocID="{CAA7061E-53C4-478D-9A64-10A41C811CA4}" presName="text_1" presStyleLbl="node1" presStyleIdx="0" presStyleCnt="3">
        <dgm:presLayoutVars>
          <dgm:bulletEnabled val="1"/>
        </dgm:presLayoutVars>
      </dgm:prSet>
      <dgm:spPr/>
    </dgm:pt>
    <dgm:pt modelId="{2FC55EE5-5C1A-4926-A846-D7B1C98EC58A}" type="pres">
      <dgm:prSet presAssocID="{CAA7061E-53C4-478D-9A64-10A41C811CA4}" presName="accent_1" presStyleCnt="0"/>
      <dgm:spPr/>
    </dgm:pt>
    <dgm:pt modelId="{5A0F79A8-E25A-4840-B0A0-79A878A688D8}" type="pres">
      <dgm:prSet presAssocID="{CAA7061E-53C4-478D-9A64-10A41C811CA4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B0DB861-D86D-451F-9CBE-6B601B9FBD2D}" type="pres">
      <dgm:prSet presAssocID="{1B41C108-3592-467C-B0A3-9D12F3382A16}" presName="text_2" presStyleLbl="node1" presStyleIdx="1" presStyleCnt="3">
        <dgm:presLayoutVars>
          <dgm:bulletEnabled val="1"/>
        </dgm:presLayoutVars>
      </dgm:prSet>
      <dgm:spPr/>
    </dgm:pt>
    <dgm:pt modelId="{41D416C9-0A2F-4F51-BAA8-F03D1779E620}" type="pres">
      <dgm:prSet presAssocID="{1B41C108-3592-467C-B0A3-9D12F3382A16}" presName="accent_2" presStyleCnt="0"/>
      <dgm:spPr/>
    </dgm:pt>
    <dgm:pt modelId="{7CCA0DDA-747E-4F95-8263-8D4212B12654}" type="pres">
      <dgm:prSet presAssocID="{1B41C108-3592-467C-B0A3-9D12F3382A16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E5CC6A9-B1C4-4570-BD88-5EBB379ADA5C}" type="pres">
      <dgm:prSet presAssocID="{07069FD0-5F5D-4C64-A5E8-A305FA23A721}" presName="text_3" presStyleLbl="node1" presStyleIdx="2" presStyleCnt="3">
        <dgm:presLayoutVars>
          <dgm:bulletEnabled val="1"/>
        </dgm:presLayoutVars>
      </dgm:prSet>
      <dgm:spPr/>
    </dgm:pt>
    <dgm:pt modelId="{5636D233-0A19-4EB5-89FD-BD05341A6586}" type="pres">
      <dgm:prSet presAssocID="{07069FD0-5F5D-4C64-A5E8-A305FA23A721}" presName="accent_3" presStyleCnt="0"/>
      <dgm:spPr/>
    </dgm:pt>
    <dgm:pt modelId="{20AF9DB6-FB2B-4EC4-86B5-509284C388C1}" type="pres">
      <dgm:prSet presAssocID="{07069FD0-5F5D-4C64-A5E8-A305FA23A721}" presName="accentRepeatNode" presStyleLbl="solidFgAcc1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A3F5308-3C99-45A1-8B48-880545670DC3}" srcId="{8A3FFB0D-2D78-48D5-A273-79827B43E760}" destId="{1B41C108-3592-467C-B0A3-9D12F3382A16}" srcOrd="1" destOrd="0" parTransId="{1D2D8A4A-9864-49D0-BEA3-4FFBFF7E2A8D}" sibTransId="{923BC790-F9B6-4B05-A6B3-488485A08774}"/>
    <dgm:cxn modelId="{4810543B-2F5F-45FF-B05A-01D20BFC6042}" type="presOf" srcId="{CAA7061E-53C4-478D-9A64-10A41C811CA4}" destId="{801D0820-35D1-4C0C-948C-471B428193FB}" srcOrd="0" destOrd="0" presId="urn:microsoft.com/office/officeart/2008/layout/VerticalCurvedList"/>
    <dgm:cxn modelId="{A1495E46-179B-4F15-84EA-DE96F53584D7}" type="presOf" srcId="{15EDAA77-82D6-467C-A5E7-35DF65DD5BE9}" destId="{FA775BB7-DA89-4E78-B5D8-7E018431D3C1}" srcOrd="0" destOrd="0" presId="urn:microsoft.com/office/officeart/2008/layout/VerticalCurvedList"/>
    <dgm:cxn modelId="{EDBBF671-E925-4AB9-953D-D682E8CAEDC7}" srcId="{8A3FFB0D-2D78-48D5-A273-79827B43E760}" destId="{07069FD0-5F5D-4C64-A5E8-A305FA23A721}" srcOrd="2" destOrd="0" parTransId="{70D81624-66B7-4475-B8B0-CAADAD659E04}" sibTransId="{8AF00B30-E5B0-4196-BD85-F2191D710941}"/>
    <dgm:cxn modelId="{6035AFA8-3E12-497C-A818-9972E20E3BF4}" type="presOf" srcId="{8A3FFB0D-2D78-48D5-A273-79827B43E760}" destId="{4F4AB8B7-826C-466A-BBC4-2CAF45A68A14}" srcOrd="0" destOrd="0" presId="urn:microsoft.com/office/officeart/2008/layout/VerticalCurvedList"/>
    <dgm:cxn modelId="{BB1C7FBB-6CDF-44BA-8AFE-F072B872FCB2}" srcId="{8A3FFB0D-2D78-48D5-A273-79827B43E760}" destId="{CAA7061E-53C4-478D-9A64-10A41C811CA4}" srcOrd="0" destOrd="0" parTransId="{B03EF260-8119-4535-A9B6-014E2CC81B16}" sibTransId="{15EDAA77-82D6-467C-A5E7-35DF65DD5BE9}"/>
    <dgm:cxn modelId="{F9E105D8-22C4-4937-A1D5-0D0223CD79BD}" type="presOf" srcId="{07069FD0-5F5D-4C64-A5E8-A305FA23A721}" destId="{CE5CC6A9-B1C4-4570-BD88-5EBB379ADA5C}" srcOrd="0" destOrd="0" presId="urn:microsoft.com/office/officeart/2008/layout/VerticalCurvedList"/>
    <dgm:cxn modelId="{F36C6EFB-F48D-48E0-90E0-98950E7B09C8}" type="presOf" srcId="{1B41C108-3592-467C-B0A3-9D12F3382A16}" destId="{DB0DB861-D86D-451F-9CBE-6B601B9FBD2D}" srcOrd="0" destOrd="0" presId="urn:microsoft.com/office/officeart/2008/layout/VerticalCurvedList"/>
    <dgm:cxn modelId="{22C762AF-6881-41A1-B47B-0630CCFBF1F6}" type="presParOf" srcId="{4F4AB8B7-826C-466A-BBC4-2CAF45A68A14}" destId="{8CAFCEA0-3E94-410F-A33B-4DA423B42619}" srcOrd="0" destOrd="0" presId="urn:microsoft.com/office/officeart/2008/layout/VerticalCurvedList"/>
    <dgm:cxn modelId="{0849CC2A-699F-4A4D-A732-A088144FCFDD}" type="presParOf" srcId="{8CAFCEA0-3E94-410F-A33B-4DA423B42619}" destId="{73AEDDC4-A345-40F0-A211-AD5F57F8DF2F}" srcOrd="0" destOrd="0" presId="urn:microsoft.com/office/officeart/2008/layout/VerticalCurvedList"/>
    <dgm:cxn modelId="{F88E1CDC-74FC-4F47-8350-3C006BDEE8A1}" type="presParOf" srcId="{73AEDDC4-A345-40F0-A211-AD5F57F8DF2F}" destId="{38AD2059-2C53-4DD7-9C6B-67F494D05135}" srcOrd="0" destOrd="0" presId="urn:microsoft.com/office/officeart/2008/layout/VerticalCurvedList"/>
    <dgm:cxn modelId="{E75E1401-DB57-44D8-AFA6-46C78425D904}" type="presParOf" srcId="{73AEDDC4-A345-40F0-A211-AD5F57F8DF2F}" destId="{FA775BB7-DA89-4E78-B5D8-7E018431D3C1}" srcOrd="1" destOrd="0" presId="urn:microsoft.com/office/officeart/2008/layout/VerticalCurvedList"/>
    <dgm:cxn modelId="{B24FCEA4-4E11-4159-80FD-B429ED13D07E}" type="presParOf" srcId="{73AEDDC4-A345-40F0-A211-AD5F57F8DF2F}" destId="{DF5B5114-03B2-4D16-AAB1-09A19B251EAC}" srcOrd="2" destOrd="0" presId="urn:microsoft.com/office/officeart/2008/layout/VerticalCurvedList"/>
    <dgm:cxn modelId="{88939E4D-F6A8-4D8F-8035-1ACC38CBC851}" type="presParOf" srcId="{73AEDDC4-A345-40F0-A211-AD5F57F8DF2F}" destId="{4631B33B-A388-4C2C-9F3A-A4A99B60FCF2}" srcOrd="3" destOrd="0" presId="urn:microsoft.com/office/officeart/2008/layout/VerticalCurvedList"/>
    <dgm:cxn modelId="{CEF81E80-E1AF-4E64-B175-2D4B6009FAD5}" type="presParOf" srcId="{8CAFCEA0-3E94-410F-A33B-4DA423B42619}" destId="{801D0820-35D1-4C0C-948C-471B428193FB}" srcOrd="1" destOrd="0" presId="urn:microsoft.com/office/officeart/2008/layout/VerticalCurvedList"/>
    <dgm:cxn modelId="{DABC0F2E-0C11-4E87-83D5-1956E198C988}" type="presParOf" srcId="{8CAFCEA0-3E94-410F-A33B-4DA423B42619}" destId="{2FC55EE5-5C1A-4926-A846-D7B1C98EC58A}" srcOrd="2" destOrd="0" presId="urn:microsoft.com/office/officeart/2008/layout/VerticalCurvedList"/>
    <dgm:cxn modelId="{9128D33E-78DF-44DF-9460-D0A8B68B4328}" type="presParOf" srcId="{2FC55EE5-5C1A-4926-A846-D7B1C98EC58A}" destId="{5A0F79A8-E25A-4840-B0A0-79A878A688D8}" srcOrd="0" destOrd="0" presId="urn:microsoft.com/office/officeart/2008/layout/VerticalCurvedList"/>
    <dgm:cxn modelId="{84759686-DAFB-45E6-BDBB-47AA1225F7F4}" type="presParOf" srcId="{8CAFCEA0-3E94-410F-A33B-4DA423B42619}" destId="{DB0DB861-D86D-451F-9CBE-6B601B9FBD2D}" srcOrd="3" destOrd="0" presId="urn:microsoft.com/office/officeart/2008/layout/VerticalCurvedList"/>
    <dgm:cxn modelId="{50BF8FF8-0C7E-4F02-BF61-F9AA51758A56}" type="presParOf" srcId="{8CAFCEA0-3E94-410F-A33B-4DA423B42619}" destId="{41D416C9-0A2F-4F51-BAA8-F03D1779E620}" srcOrd="4" destOrd="0" presId="urn:microsoft.com/office/officeart/2008/layout/VerticalCurvedList"/>
    <dgm:cxn modelId="{E8B2F1F2-20DC-422D-A929-CC31926823D5}" type="presParOf" srcId="{41D416C9-0A2F-4F51-BAA8-F03D1779E620}" destId="{7CCA0DDA-747E-4F95-8263-8D4212B12654}" srcOrd="0" destOrd="0" presId="urn:microsoft.com/office/officeart/2008/layout/VerticalCurvedList"/>
    <dgm:cxn modelId="{64BA139E-2770-43F8-A4FE-785B72DCD2C2}" type="presParOf" srcId="{8CAFCEA0-3E94-410F-A33B-4DA423B42619}" destId="{CE5CC6A9-B1C4-4570-BD88-5EBB379ADA5C}" srcOrd="5" destOrd="0" presId="urn:microsoft.com/office/officeart/2008/layout/VerticalCurvedList"/>
    <dgm:cxn modelId="{34CF988F-9479-421F-98C0-2B1E601C2ADA}" type="presParOf" srcId="{8CAFCEA0-3E94-410F-A33B-4DA423B42619}" destId="{5636D233-0A19-4EB5-89FD-BD05341A6586}" srcOrd="6" destOrd="0" presId="urn:microsoft.com/office/officeart/2008/layout/VerticalCurvedList"/>
    <dgm:cxn modelId="{C1A5D040-F3C6-41F0-B329-50AD9088C03E}" type="presParOf" srcId="{5636D233-0A19-4EB5-89FD-BD05341A6586}" destId="{20AF9DB6-FB2B-4EC4-86B5-509284C388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5BB7-DA89-4E78-B5D8-7E018431D3C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D0820-35D1-4C0C-948C-471B428193FB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99"/>
              </a:solidFill>
            </a:rPr>
            <a:t>Мнемоквадраты</a:t>
          </a:r>
        </a:p>
      </dsp:txBody>
      <dsp:txXfrm>
        <a:off x="564979" y="406400"/>
        <a:ext cx="5475833" cy="812800"/>
      </dsp:txXfrm>
    </dsp:sp>
    <dsp:sp modelId="{5A0F79A8-E25A-4840-B0A0-79A878A688D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B0DB861-D86D-451F-9CBE-6B601B9FBD2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99"/>
              </a:solidFill>
            </a:rPr>
            <a:t>Мнемодорожка</a:t>
          </a:r>
        </a:p>
      </dsp:txBody>
      <dsp:txXfrm>
        <a:off x="860432" y="1625599"/>
        <a:ext cx="5180380" cy="812800"/>
      </dsp:txXfrm>
    </dsp:sp>
    <dsp:sp modelId="{7CCA0DDA-747E-4F95-8263-8D4212B1265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E5CC6A9-B1C4-4570-BD88-5EBB379ADA5C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99"/>
              </a:solidFill>
            </a:rPr>
            <a:t>Мнемотаблицы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99"/>
              </a:solidFill>
            </a:rPr>
            <a:t>(для стихов, загадок, сказок, рассказов)</a:t>
          </a:r>
        </a:p>
      </dsp:txBody>
      <dsp:txXfrm>
        <a:off x="564979" y="2844800"/>
        <a:ext cx="5475833" cy="812800"/>
      </dsp:txXfrm>
    </dsp:sp>
    <dsp:sp modelId="{20AF9DB6-FB2B-4EC4-86B5-509284C388C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E0F33-15D4-4146-8C57-0D5883142BC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7908-37E5-480E-824C-898E7891C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908-37E5-480E-824C-898E7891C6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1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24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4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16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0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2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7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5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4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0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7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0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393" y="1279138"/>
            <a:ext cx="648092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ln w="19050">
                <a:noFill/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0">
                  <a:noFill/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566" y="2576355"/>
            <a:ext cx="7772400" cy="2092881"/>
          </a:xfrm>
        </p:spPr>
        <p:txBody>
          <a:bodyPr/>
          <a:lstStyle/>
          <a:p>
            <a:pPr algn="ctr"/>
            <a:r>
              <a:rPr lang="ru-RU" b="1" dirty="0">
                <a:ln w="19050">
                  <a:noFill/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Мастер-класс</a:t>
            </a:r>
            <a:br>
              <a:rPr lang="ru-RU" b="1" dirty="0">
                <a:ln w="19050">
                  <a:noFill/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3200" b="1" dirty="0">
                <a:ln w="19050">
                  <a:noFill/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«Использование мнемотехники для заучивания стихотворений и составления рассказов»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99"/>
                </a:solidFill>
              </a:rPr>
              <a:t> </a:t>
            </a:r>
            <a:br>
              <a:rPr lang="ru-RU" b="1" dirty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8366" y="5229200"/>
            <a:ext cx="6400800" cy="936104"/>
          </a:xfrm>
        </p:spPr>
        <p:txBody>
          <a:bodyPr/>
          <a:lstStyle/>
          <a:p>
            <a:r>
              <a:rPr lang="ru-RU" sz="1600" dirty="0">
                <a:solidFill>
                  <a:srgbClr val="00B050"/>
                </a:solidFill>
              </a:rPr>
              <a:t>МКДОУ </a:t>
            </a:r>
            <a:r>
              <a:rPr lang="ru-RU" sz="1600" dirty="0" err="1">
                <a:solidFill>
                  <a:srgbClr val="00B050"/>
                </a:solidFill>
              </a:rPr>
              <a:t>д-с</a:t>
            </a:r>
            <a:r>
              <a:rPr lang="ru-RU" sz="1600" dirty="0">
                <a:solidFill>
                  <a:srgbClr val="00B050"/>
                </a:solidFill>
              </a:rPr>
              <a:t> №174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Г.Новосибирск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7324" y="4201184"/>
            <a:ext cx="347184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Воспитатель: Кремлева Л.Ю.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/>
          <a:stretch/>
        </p:blipFill>
        <p:spPr>
          <a:xfrm>
            <a:off x="4834665" y="476672"/>
            <a:ext cx="3987128" cy="2745914"/>
          </a:xfrm>
          <a:ln w="28575">
            <a:solidFill>
              <a:srgbClr val="0066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/>
          <a:stretch/>
        </p:blipFill>
        <p:spPr>
          <a:xfrm>
            <a:off x="467544" y="3318760"/>
            <a:ext cx="4384024" cy="3096000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04968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Составляем мнемотаблицы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000099"/>
                </a:solidFill>
              </a:rPr>
              <a:t>Этапы работы над стихотворением:</a:t>
            </a:r>
            <a:endParaRPr lang="ru-RU" sz="1600" i="1" dirty="0">
              <a:solidFill>
                <a:srgbClr val="000099"/>
              </a:solidFill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Взрослый  выразительно читает стихотворение.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Сообщает, что это стихотворение ребенок будет учить наизусть, затем еще раз читает стихотворение с опорой на мнемотаблицу.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Задает вопросы по содержанию стихотворения, помогая ребенку уяснить основную мысль.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Выясняет, какие слова непонятны ребенку, объясняет их значение в доступной для ребенка форме.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Читает отдельно каждую строчку стихотворения, а ребенок повторяет ее с опорой на мнемотаблицу.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</a:rPr>
              <a:t>Ребенок рассказывает стихотворение с опорой на мнемотаблицу.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99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0" y="1628799"/>
            <a:ext cx="3780000" cy="37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91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Составляем мнемотаблицы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marL="0" indent="0" algn="ctr">
              <a:buNone/>
            </a:pPr>
            <a:endParaRPr lang="ru-RU" sz="16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340" r="20518"/>
          <a:stretch>
            <a:fillRect/>
          </a:stretch>
        </p:blipFill>
        <p:spPr>
          <a:xfrm>
            <a:off x="2071670" y="1071546"/>
            <a:ext cx="5000660" cy="5167032"/>
          </a:xfrm>
        </p:spPr>
      </p:pic>
    </p:spTree>
    <p:extLst>
      <p:ext uri="{BB962C8B-B14F-4D97-AF65-F5344CB8AC3E}">
        <p14:creationId xmlns:p14="http://schemas.microsoft.com/office/powerpoint/2010/main" val="73891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501408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Графическая зарисовка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Цвет</a:t>
            </a:r>
            <a:r>
              <a:rPr lang="ru-RU" sz="2000" dirty="0">
                <a:solidFill>
                  <a:srgbClr val="000099"/>
                </a:solidFill>
              </a:rPr>
              <a:t> предметов в мнемотаблицах может быть различным – в зависимости от возраста детей, от уровня их развития. Младшие дошкольники – цветное изображение, старшие – черно-белое (например: осень – желтая или оранжевая буква «О», зима – синяя или голубая буква «З», весна – зеленая «В», лето – красная «Л»).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Количество клеток </a:t>
            </a:r>
            <a:r>
              <a:rPr lang="ru-RU" sz="2000" dirty="0">
                <a:solidFill>
                  <a:srgbClr val="000099"/>
                </a:solidFill>
              </a:rPr>
              <a:t>в мнемодорожке и мнемотаблице зависит от возраста и уровня развития детей. Рекомендуются следующие размеры таблиц: для младших дошкольников – от 4 до 9 клеток; для старших дошкольников – от 9 до 16 клеток.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Изображения должны быть</a:t>
            </a:r>
            <a:r>
              <a:rPr lang="ru-RU" sz="2000" dirty="0">
                <a:solidFill>
                  <a:srgbClr val="000099"/>
                </a:solidFill>
              </a:rPr>
              <a:t>: хорошо знакомы и понятны детям, отображать обобщенный образ предмета, который оговорен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      детьми или ребенком.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365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50140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Практическая работа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(задания для родителей)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000528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Скороговорки:</a:t>
            </a:r>
          </a:p>
          <a:p>
            <a:pPr marL="457200" indent="-45720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       Кошка на окошке шапку сшила. Мышка в сапожках избушку метет.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Загадка: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       </a:t>
            </a:r>
            <a:r>
              <a:rPr lang="ru-RU" sz="2000" dirty="0">
                <a:solidFill>
                  <a:srgbClr val="000099"/>
                </a:solidFill>
              </a:rPr>
              <a:t>«Сидит дед. Во сто шуб одет.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         Кто его раздевает, тот слезы проливает»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50140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Практическая работа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(задания для родителей)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78581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Скороговорки:</a:t>
            </a:r>
          </a:p>
          <a:p>
            <a:pPr marL="457200" indent="-45720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       Кошка на окошке шапку сшила. Мышка в сапожках избушку метет.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ello_html_12bf25b1.jpg"/>
          <p:cNvPicPr>
            <a:picLocks noChangeAspect="1"/>
          </p:cNvPicPr>
          <p:nvPr/>
        </p:nvPicPr>
        <p:blipFill>
          <a:blip r:embed="rId2"/>
          <a:srcRect l="5000" t="10000" r="4999" b="13333"/>
          <a:stretch>
            <a:fillRect/>
          </a:stretch>
        </p:blipFill>
        <p:spPr>
          <a:xfrm>
            <a:off x="1428728" y="2571744"/>
            <a:ext cx="5926248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50140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Практическая работа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(задания для родителей)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107157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C00000"/>
              </a:buClr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Загадка: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«Сидит дед. Во сто шуб одет.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000" dirty="0">
                <a:solidFill>
                  <a:srgbClr val="000099"/>
                </a:solidFill>
              </a:rPr>
              <a:t>Кто его раздевает, тот слезы проливает»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ello_html_552295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14620"/>
            <a:ext cx="6397056" cy="32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2962275" cy="923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3126">
            <a:off x="6081945" y="361170"/>
            <a:ext cx="2143125" cy="1476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399">
            <a:off x="6081944" y="1321210"/>
            <a:ext cx="2143125" cy="1476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5136">
            <a:off x="5588746" y="2028887"/>
            <a:ext cx="2143125" cy="1476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481">
            <a:off x="3471499" y="4753603"/>
            <a:ext cx="476250" cy="476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79">
            <a:off x="577125" y="1942918"/>
            <a:ext cx="1057275" cy="1104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4742">
            <a:off x="1939522" y="878164"/>
            <a:ext cx="800100" cy="809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094">
            <a:off x="370884" y="583612"/>
            <a:ext cx="952500" cy="952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896">
            <a:off x="4226625" y="3744678"/>
            <a:ext cx="952500" cy="95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310">
            <a:off x="7905727" y="3333970"/>
            <a:ext cx="800100" cy="8096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838">
            <a:off x="4948931" y="5129218"/>
            <a:ext cx="10572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032">
            <a:off x="2400854" y="2083309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456384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«Учите ребёнка каким-нибудь неизвестным 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ему пяти словам - 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он будет долго и напрасно мучиться, 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но свяжите двадцать таких слов с картинками, 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и он усвоит на лету»</a:t>
            </a:r>
          </a:p>
          <a:p>
            <a:pPr marL="0" indent="0" algn="r">
              <a:buNone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К . Д. Ушинский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56307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Понятие «МНЕМОТЕХНИКА»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99"/>
                </a:solidFill>
                <a:latin typeface="Georgia" panose="02040502050405020303" pitchFamily="18" charset="0"/>
              </a:rPr>
              <a:t>Мнемотехника</a:t>
            </a:r>
            <a:r>
              <a:rPr lang="ru-RU" sz="2000" dirty="0">
                <a:solidFill>
                  <a:srgbClr val="000099"/>
                </a:solidFill>
                <a:latin typeface="Georgia" panose="02040502050405020303" pitchFamily="18" charset="0"/>
              </a:rPr>
              <a:t> – это система методов и приемов, обеспечивающих успешное освоение детьми знаний об окружающем мире, эффективное запоминание, сохранение и воспроизведение информации.</a:t>
            </a:r>
          </a:p>
          <a:p>
            <a:pPr marL="0" indent="0">
              <a:buNone/>
            </a:pPr>
            <a:endParaRPr lang="ru-RU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Мнемотехника помогает развивать: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Georgia" panose="02040502050405020303" pitchFamily="18" charset="0"/>
              </a:rPr>
              <a:t>Ассоциативное мышление;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Georgia" panose="02040502050405020303" pitchFamily="18" charset="0"/>
              </a:rPr>
              <a:t>Зрительную и слуховую память;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Georgia" panose="02040502050405020303" pitchFamily="18" charset="0"/>
              </a:rPr>
              <a:t>Зрительное и слуховое внимание;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Georgia" panose="02040502050405020303" pitchFamily="18" charset="0"/>
              </a:rPr>
              <a:t>Воображение.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620688"/>
            <a:ext cx="5626968" cy="72494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Значение мнемотехники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334879"/>
            <a:ext cx="8229600" cy="51904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99"/>
                </a:solidFill>
                <a:latin typeface="Georgia" panose="02040502050405020303" pitchFamily="18" charset="0"/>
              </a:rPr>
              <a:t>Использование мнемотаблиц открывает для детей большие возможности:</a:t>
            </a:r>
            <a:endParaRPr lang="ru-RU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Развитие связной речи, расширение лексико-грамматического строя речи и звукопроизношения.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Развитие основных психических процессов – памяти, внимания, образного мышления, воображения и речи.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Перекодирование информации, т.е. преобразования из абстрактных символов в образы.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Развитие мелкой моторики рук при частичном или полном графическом воспроизведении.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Легче запоминать стихи, скороговорки, загадки, рассказы.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Выстраивать логическую цепочку событий и воспроизводить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      историю в правильном порядке (начало – середина —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      завершение);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</a:rPr>
              <a:t>Помогает составлять длинные описательные предложения и согласовывать времена.</a:t>
            </a:r>
          </a:p>
          <a:p>
            <a:pPr marL="0" indent="0">
              <a:buNone/>
            </a:pPr>
            <a:br>
              <a:rPr lang="ru-RU" sz="2000" dirty="0"/>
            </a:br>
            <a:endParaRPr lang="ru-RU" sz="20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Варианты мнемотехники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В этой технике используются наглядные пособия – таблицы 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000099"/>
                </a:solidFill>
              </a:rPr>
              <a:t>Мнемотаблица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- 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ребенок легко запоминает информацию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6481086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3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5976664" cy="8689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Мнемоквадрат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99"/>
                </a:solidFill>
              </a:rPr>
              <a:t>Это отдельная карточка с изображением предмета, действия или другого символа.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7" name="Рисунок 6" descr="1153040_11,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2733675" cy="2057400"/>
          </a:xfrm>
          <a:prstGeom prst="rect">
            <a:avLst/>
          </a:prstGeom>
        </p:spPr>
      </p:pic>
      <p:pic>
        <p:nvPicPr>
          <p:cNvPr id="11" name="Рисунок 10" descr="1153040_11,2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496"/>
            <a:ext cx="23717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732640"/>
            <a:ext cx="6059016" cy="86895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Мнемодорожка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" y="1643050"/>
            <a:ext cx="7192952" cy="2286016"/>
          </a:xfrm>
        </p:spPr>
      </p:pic>
      <p:sp>
        <p:nvSpPr>
          <p:cNvPr id="6" name="Прямоугольник 5"/>
          <p:cNvSpPr/>
          <p:nvPr/>
        </p:nvSpPr>
        <p:spPr>
          <a:xfrm>
            <a:off x="1979712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У Егора огород,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Там морковка и горох.</a:t>
            </a:r>
          </a:p>
          <a:p>
            <a:r>
              <a:rPr lang="ru-RU" sz="2000" dirty="0">
                <a:solidFill>
                  <a:srgbClr val="000099"/>
                </a:solidFill>
              </a:rPr>
              <a:t>Справа огород Федоры,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Там растут помидоры.</a:t>
            </a:r>
          </a:p>
        </p:txBody>
      </p:sp>
    </p:spTree>
    <p:extLst>
      <p:ext uri="{BB962C8B-B14F-4D97-AF65-F5344CB8AC3E}">
        <p14:creationId xmlns:p14="http://schemas.microsoft.com/office/powerpoint/2010/main" val="189276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692696"/>
            <a:ext cx="5410944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Мнемотаблица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99"/>
                </a:solidFill>
              </a:rPr>
              <a:t>Это схема, состоящая из нескольких квадратов, в которую заложена определенная информация.</a:t>
            </a:r>
          </a:p>
          <a:p>
            <a:pPr marL="0" indent="0">
              <a:buNone/>
            </a:pP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1153040_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6429420" cy="40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760709" cy="2808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" t="8417" r="51747" b="75913"/>
          <a:stretch/>
        </p:blipFill>
        <p:spPr>
          <a:xfrm>
            <a:off x="611560" y="2060848"/>
            <a:ext cx="4441500" cy="1579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2" t="33952" b="33902"/>
          <a:stretch/>
        </p:blipFill>
        <p:spPr>
          <a:xfrm>
            <a:off x="4788024" y="4437112"/>
            <a:ext cx="2047851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2" b="67476"/>
          <a:stretch/>
        </p:blipFill>
        <p:spPr>
          <a:xfrm>
            <a:off x="1896943" y="747574"/>
            <a:ext cx="1788392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0" r="50898" b="33901"/>
          <a:stretch/>
        </p:blipFill>
        <p:spPr>
          <a:xfrm>
            <a:off x="1025805" y="3789040"/>
            <a:ext cx="3530667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70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637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Monotype Corsiva</vt:lpstr>
      <vt:lpstr>Trebuchet MS</vt:lpstr>
      <vt:lpstr>Wingdings</vt:lpstr>
      <vt:lpstr>Wingdings 3</vt:lpstr>
      <vt:lpstr>Аспект</vt:lpstr>
      <vt:lpstr>Мастер-класс «Использование мнемотехники для заучивания стихотворений и составления рассказов»   </vt:lpstr>
      <vt:lpstr>Презентация PowerPoint</vt:lpstr>
      <vt:lpstr>Понятие «МНЕМОТЕХНИКА»</vt:lpstr>
      <vt:lpstr>Значение мнемотехники</vt:lpstr>
      <vt:lpstr>Варианты мнемотехники</vt:lpstr>
      <vt:lpstr>Мнемоквадрат </vt:lpstr>
      <vt:lpstr>Мнемодорожка</vt:lpstr>
      <vt:lpstr>Мнемотаблица </vt:lpstr>
      <vt:lpstr>Презентация PowerPoint</vt:lpstr>
      <vt:lpstr>Презентация PowerPoint</vt:lpstr>
      <vt:lpstr>Составляем мнемотаблицы</vt:lpstr>
      <vt:lpstr>Составляем мнемотаблицы</vt:lpstr>
      <vt:lpstr>Графическая зарисовка</vt:lpstr>
      <vt:lpstr>Практическая работа (задания для родителей)</vt:lpstr>
      <vt:lpstr>Практическая работа (задания для родителей)</vt:lpstr>
      <vt:lpstr>Практическая работа (задания для родителей)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Лариса Крем</cp:lastModifiedBy>
  <cp:revision>96</cp:revision>
  <dcterms:created xsi:type="dcterms:W3CDTF">2014-07-06T18:18:01Z</dcterms:created>
  <dcterms:modified xsi:type="dcterms:W3CDTF">2022-04-24T20:43:31Z</dcterms:modified>
</cp:coreProperties>
</file>